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58" r:id="rId8"/>
    <p:sldId id="263" r:id="rId9"/>
    <p:sldId id="264" r:id="rId10"/>
    <p:sldId id="266" r:id="rId11"/>
    <p:sldId id="267" r:id="rId12"/>
    <p:sldId id="265"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1" r:id="rId26"/>
    <p:sldId id="280"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100" d="100"/>
          <a:sy n="100" d="100"/>
        </p:scale>
        <p:origin x="876" y="3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9F8F-75C4-47E5-CDC8-1D4BEA8888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576495-CDC6-1221-BD98-A278884EE8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D2B781-F18B-C207-1129-B2B0849D2C2B}"/>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E709F8BB-D7F5-77A4-02ED-6B99059E3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B7C124-765A-73DC-819E-11D2E12A1FDA}"/>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166353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3E5-1E99-8A76-BF00-75B9F0236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93A327-F14A-A300-D31B-61663C811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5BB07D-2BEF-FF9C-E294-99E43440A49D}"/>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FF47402B-E722-969B-83A2-68EEC033D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AFD860-4D46-98EC-CB15-7366525F7C06}"/>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263562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16A6AC-E6FC-B499-22D4-50DC46500A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917C7-FFBA-465C-2CC8-EAF13BE748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C19A7-1899-4C18-DF90-1EB3C878AD4C}"/>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ED5A76A9-5CCF-8539-863D-CAB251299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9350B3-7F3A-6B08-45D0-76FDB47CECB9}"/>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178713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9A8C-3D27-6487-8276-CA6A0E9C6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991E1-0038-A061-FBB2-A248D2819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81F48-875C-6E57-9F9C-15FA1639B150}"/>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198B988A-C074-6CE2-CF09-B7BD85814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F1788-072E-9CF9-C82F-FB98FA24E974}"/>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426868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8835-F10A-EE75-187B-6884B3A456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D803D3-9C1C-EB62-0C02-CB63FFBDFE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6F307-8008-0B0B-6404-E4FB6BF1D6D8}"/>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17756968-1537-25B2-2C7A-6068287F7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039AC-F741-7EF3-89BE-973B75E0CCF4}"/>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230244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9C1-5428-C64D-DB72-9FA12C55C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247D7-BC5C-363F-2696-D21F4B34C1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8921FA-EEA2-6582-6B36-83A928C86E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48078-9B00-EA63-7E12-6EB9739F522B}"/>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6" name="Footer Placeholder 5">
            <a:extLst>
              <a:ext uri="{FF2B5EF4-FFF2-40B4-BE49-F238E27FC236}">
                <a16:creationId xmlns:a16="http://schemas.microsoft.com/office/drawing/2014/main" id="{8D791BA5-10C3-5EA4-CD4A-319CCFD8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B20DFB-CB74-034E-6045-F7BDE6129092}"/>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59008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ADD7-72E0-5AF3-A560-253FDF8942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6CB30-8647-95E5-86D3-8765F3FD6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4DFD1-3FB2-5454-D106-BA726AB962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15C4F3-FC2F-5508-39B9-2CF906B88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96342-3290-44BD-14FA-15926EB47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57B8FD-334A-46C2-7AC7-5F2159209629}"/>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8" name="Footer Placeholder 7">
            <a:extLst>
              <a:ext uri="{FF2B5EF4-FFF2-40B4-BE49-F238E27FC236}">
                <a16:creationId xmlns:a16="http://schemas.microsoft.com/office/drawing/2014/main" id="{92E5AAD7-A26C-B225-16DB-11DE7B765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9EB657-BE60-7F73-DE67-91B8F2C80D1E}"/>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258626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0E66-D22A-5E52-3D99-C551ACBFF2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D4BAF-D653-9247-5E88-D432F4AE2329}"/>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4" name="Footer Placeholder 3">
            <a:extLst>
              <a:ext uri="{FF2B5EF4-FFF2-40B4-BE49-F238E27FC236}">
                <a16:creationId xmlns:a16="http://schemas.microsoft.com/office/drawing/2014/main" id="{A278F2C0-5E44-A731-F125-F699B6CA68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D3673C-D72C-F41E-3DAC-B17907F5588F}"/>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250221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19B130-4C17-FC31-A076-06C2ACDB37E6}"/>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3" name="Footer Placeholder 2">
            <a:extLst>
              <a:ext uri="{FF2B5EF4-FFF2-40B4-BE49-F238E27FC236}">
                <a16:creationId xmlns:a16="http://schemas.microsoft.com/office/drawing/2014/main" id="{952D43A3-6162-18B6-E309-8A0FECB45B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5612F8-EA6A-6F90-24CE-D3A409F084EB}"/>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272617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95C6-57D0-FC55-E406-2946CB675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164DD4-CBD3-CA91-BD5F-8D81C182E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56C952-BA23-99FE-57D8-7CF4596E2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AB075-97A0-13D1-ADE4-5F4ADBB48689}"/>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6" name="Footer Placeholder 5">
            <a:extLst>
              <a:ext uri="{FF2B5EF4-FFF2-40B4-BE49-F238E27FC236}">
                <a16:creationId xmlns:a16="http://schemas.microsoft.com/office/drawing/2014/main" id="{E15A5A9D-CA7B-CC36-7ECF-4FA03ACDE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94C19-6C25-23B2-AF34-9D698A860E1B}"/>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3839495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C47B-813D-6B69-F7B0-4635129BD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DA2C9B-262B-FD61-7AE6-0C79E87CF0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CAB5C9-391E-E446-C224-9F4B99929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BE2FB-5C6D-3DF7-79A4-EF9DA94BE79E}"/>
              </a:ext>
            </a:extLst>
          </p:cNvPr>
          <p:cNvSpPr>
            <a:spLocks noGrp="1"/>
          </p:cNvSpPr>
          <p:nvPr>
            <p:ph type="dt" sz="half" idx="10"/>
          </p:nvPr>
        </p:nvSpPr>
        <p:spPr/>
        <p:txBody>
          <a:bodyPr/>
          <a:lstStyle/>
          <a:p>
            <a:fld id="{D05244AE-6667-477B-B5B7-3F15E6AB812D}" type="datetimeFigureOut">
              <a:rPr lang="en-US" smtClean="0"/>
              <a:t>7/24/2022</a:t>
            </a:fld>
            <a:endParaRPr lang="en-US"/>
          </a:p>
        </p:txBody>
      </p:sp>
      <p:sp>
        <p:nvSpPr>
          <p:cNvPr id="6" name="Footer Placeholder 5">
            <a:extLst>
              <a:ext uri="{FF2B5EF4-FFF2-40B4-BE49-F238E27FC236}">
                <a16:creationId xmlns:a16="http://schemas.microsoft.com/office/drawing/2014/main" id="{070F5821-EC15-29E7-4833-F94182EAD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48518-5625-7E49-3321-7C7557DB63D4}"/>
              </a:ext>
            </a:extLst>
          </p:cNvPr>
          <p:cNvSpPr>
            <a:spLocks noGrp="1"/>
          </p:cNvSpPr>
          <p:nvPr>
            <p:ph type="sldNum" sz="quarter" idx="12"/>
          </p:nvPr>
        </p:nvSpPr>
        <p:spPr/>
        <p:txBody>
          <a:bodyPr/>
          <a:lstStyle/>
          <a:p>
            <a:fld id="{0CAA4595-3D89-4E70-A452-FFE80B85F743}" type="slidenum">
              <a:rPr lang="en-US" smtClean="0"/>
              <a:t>‹#›</a:t>
            </a:fld>
            <a:endParaRPr lang="en-US"/>
          </a:p>
        </p:txBody>
      </p:sp>
    </p:spTree>
    <p:extLst>
      <p:ext uri="{BB962C8B-B14F-4D97-AF65-F5344CB8AC3E}">
        <p14:creationId xmlns:p14="http://schemas.microsoft.com/office/powerpoint/2010/main" val="325288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E7E60-B41C-DD27-0691-0C9C90491F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62F829-D6EB-CDD1-5661-C48B91AF3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D40A3-A739-4DFD-0BEF-53544E28E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5244AE-6667-477B-B5B7-3F15E6AB812D}" type="datetimeFigureOut">
              <a:rPr lang="en-US" smtClean="0"/>
              <a:t>7/24/2022</a:t>
            </a:fld>
            <a:endParaRPr lang="en-US"/>
          </a:p>
        </p:txBody>
      </p:sp>
      <p:sp>
        <p:nvSpPr>
          <p:cNvPr id="5" name="Footer Placeholder 4">
            <a:extLst>
              <a:ext uri="{FF2B5EF4-FFF2-40B4-BE49-F238E27FC236}">
                <a16:creationId xmlns:a16="http://schemas.microsoft.com/office/drawing/2014/main" id="{3E1DBF17-6E38-9C02-3C8B-96552ABD2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A80B01-5DD7-7A43-7037-68BB964AF6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AA4595-3D89-4E70-A452-FFE80B85F743}" type="slidenum">
              <a:rPr lang="en-US" smtClean="0"/>
              <a:t>‹#›</a:t>
            </a:fld>
            <a:endParaRPr lang="en-US"/>
          </a:p>
        </p:txBody>
      </p:sp>
    </p:spTree>
    <p:extLst>
      <p:ext uri="{BB962C8B-B14F-4D97-AF65-F5344CB8AC3E}">
        <p14:creationId xmlns:p14="http://schemas.microsoft.com/office/powerpoint/2010/main" val="2761591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7C61-50A3-CB12-9FA2-F7FB7C85FD0B}"/>
              </a:ext>
            </a:extLst>
          </p:cNvPr>
          <p:cNvSpPr>
            <a:spLocks noGrp="1"/>
          </p:cNvSpPr>
          <p:nvPr>
            <p:ph type="ctrTitle"/>
          </p:nvPr>
        </p:nvSpPr>
        <p:spPr/>
        <p:txBody>
          <a:bodyPr>
            <a:normAutofit fontScale="90000"/>
          </a:bodyPr>
          <a:lstStyle/>
          <a:p>
            <a:r>
              <a:rPr lang="en-US" dirty="0"/>
              <a:t>SYMMETRIC KEY DISTRIBUTION USING</a:t>
            </a:r>
            <a:br>
              <a:rPr lang="en-US" dirty="0"/>
            </a:br>
            <a:r>
              <a:rPr lang="en-US" dirty="0"/>
              <a:t>SYMMETRIC ENCRYPTION</a:t>
            </a:r>
          </a:p>
        </p:txBody>
      </p:sp>
      <p:sp>
        <p:nvSpPr>
          <p:cNvPr id="3" name="Subtitle 2">
            <a:extLst>
              <a:ext uri="{FF2B5EF4-FFF2-40B4-BE49-F238E27FC236}">
                <a16:creationId xmlns:a16="http://schemas.microsoft.com/office/drawing/2014/main" id="{6964B434-1D82-3B18-878F-8B1BAA3C4CF7}"/>
              </a:ext>
            </a:extLst>
          </p:cNvPr>
          <p:cNvSpPr>
            <a:spLocks noGrp="1"/>
          </p:cNvSpPr>
          <p:nvPr>
            <p:ph type="subTitle" idx="1"/>
          </p:nvPr>
        </p:nvSpPr>
        <p:spPr/>
        <p:txBody>
          <a:bodyPr/>
          <a:lstStyle/>
          <a:p>
            <a:r>
              <a:rPr lang="en-US" dirty="0"/>
              <a:t>Reference: William Stallings</a:t>
            </a:r>
          </a:p>
        </p:txBody>
      </p:sp>
    </p:spTree>
    <p:extLst>
      <p:ext uri="{BB962C8B-B14F-4D97-AF65-F5344CB8AC3E}">
        <p14:creationId xmlns:p14="http://schemas.microsoft.com/office/powerpoint/2010/main" val="931652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A8BF-F420-19C5-87FA-87C31355805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07CB236-517F-3B76-990A-4AADB03CE8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258" y="224444"/>
            <a:ext cx="11892742" cy="6770715"/>
          </a:xfrm>
        </p:spPr>
      </p:pic>
    </p:spTree>
    <p:extLst>
      <p:ext uri="{BB962C8B-B14F-4D97-AF65-F5344CB8AC3E}">
        <p14:creationId xmlns:p14="http://schemas.microsoft.com/office/powerpoint/2010/main" val="389663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03EF-F0F0-273F-A55D-43568371F37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BE5F591-BB88-6E1C-A96B-FDB7387765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669" y="174567"/>
            <a:ext cx="11722331" cy="6604462"/>
          </a:xfrm>
        </p:spPr>
      </p:pic>
    </p:spTree>
    <p:extLst>
      <p:ext uri="{BB962C8B-B14F-4D97-AF65-F5344CB8AC3E}">
        <p14:creationId xmlns:p14="http://schemas.microsoft.com/office/powerpoint/2010/main" val="1216424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0A29-134D-1727-2C6B-DD837DBA3AA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C75D389-CE70-2578-5D29-FB83BC8281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726" y="199504"/>
            <a:ext cx="11463251" cy="6658495"/>
          </a:xfrm>
        </p:spPr>
      </p:pic>
    </p:spTree>
    <p:extLst>
      <p:ext uri="{BB962C8B-B14F-4D97-AF65-F5344CB8AC3E}">
        <p14:creationId xmlns:p14="http://schemas.microsoft.com/office/powerpoint/2010/main" val="3439219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CE7E-262E-7871-BBED-358192A71E8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97E0BE2-928D-DC38-4AFB-D0BB6AA55E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50" y="123824"/>
            <a:ext cx="11420475" cy="6734175"/>
          </a:xfrm>
        </p:spPr>
      </p:pic>
    </p:spTree>
    <p:extLst>
      <p:ext uri="{BB962C8B-B14F-4D97-AF65-F5344CB8AC3E}">
        <p14:creationId xmlns:p14="http://schemas.microsoft.com/office/powerpoint/2010/main" val="390442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61BF-F0DC-0841-2FD4-4FAB9F4395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5084A9-97C4-6519-7325-5F0C4302C3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12" y="209550"/>
            <a:ext cx="11672887" cy="6648450"/>
          </a:xfrm>
        </p:spPr>
      </p:pic>
    </p:spTree>
    <p:extLst>
      <p:ext uri="{BB962C8B-B14F-4D97-AF65-F5344CB8AC3E}">
        <p14:creationId xmlns:p14="http://schemas.microsoft.com/office/powerpoint/2010/main" val="2591295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01BB-147A-E595-3EFB-58FA09AEF02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8BEA4A0-EE56-5940-11BD-FAEDE3500711}"/>
              </a:ext>
            </a:extLst>
          </p:cNvPr>
          <p:cNvPicPr>
            <a:picLocks noGrp="1" noChangeAspect="1"/>
          </p:cNvPicPr>
          <p:nvPr>
            <p:ph idx="1"/>
          </p:nvPr>
        </p:nvPicPr>
        <p:blipFill>
          <a:blip r:embed="rId2"/>
          <a:stretch>
            <a:fillRect/>
          </a:stretch>
        </p:blipFill>
        <p:spPr>
          <a:xfrm>
            <a:off x="285750" y="142874"/>
            <a:ext cx="11768137" cy="6715125"/>
          </a:xfrm>
        </p:spPr>
      </p:pic>
    </p:spTree>
    <p:extLst>
      <p:ext uri="{BB962C8B-B14F-4D97-AF65-F5344CB8AC3E}">
        <p14:creationId xmlns:p14="http://schemas.microsoft.com/office/powerpoint/2010/main" val="2508281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3C1B4A-FDAC-EEE6-26B5-49E8CAB6BD38}"/>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63760"/>
          <a:stretch/>
        </p:blipFill>
        <p:spPr>
          <a:xfrm>
            <a:off x="390526" y="200025"/>
            <a:ext cx="10610850" cy="2157412"/>
          </a:xfrm>
        </p:spPr>
      </p:pic>
      <p:pic>
        <p:nvPicPr>
          <p:cNvPr id="7" name="Picture 6">
            <a:extLst>
              <a:ext uri="{FF2B5EF4-FFF2-40B4-BE49-F238E27FC236}">
                <a16:creationId xmlns:a16="http://schemas.microsoft.com/office/drawing/2014/main" id="{3369B644-F597-22B1-CA06-C570D0D2FCE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0525" y="2047874"/>
            <a:ext cx="11368088" cy="4648201"/>
          </a:xfrm>
          <a:prstGeom prst="rect">
            <a:avLst/>
          </a:prstGeom>
        </p:spPr>
      </p:pic>
    </p:spTree>
    <p:extLst>
      <p:ext uri="{BB962C8B-B14F-4D97-AF65-F5344CB8AC3E}">
        <p14:creationId xmlns:p14="http://schemas.microsoft.com/office/powerpoint/2010/main" val="212552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188F-46D0-EDD7-06BA-FCA78252444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E44C2F0-D5D5-AE8A-DE6C-A395752101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51" y="276226"/>
            <a:ext cx="11110912" cy="6581774"/>
          </a:xfrm>
        </p:spPr>
      </p:pic>
    </p:spTree>
    <p:extLst>
      <p:ext uri="{BB962C8B-B14F-4D97-AF65-F5344CB8AC3E}">
        <p14:creationId xmlns:p14="http://schemas.microsoft.com/office/powerpoint/2010/main" val="44363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15B4-7673-B80D-7E6D-377CD96886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ECF9DC-95E7-EAF2-F036-A8742F796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763" y="319088"/>
            <a:ext cx="11449050" cy="6300787"/>
          </a:xfrm>
        </p:spPr>
      </p:pic>
    </p:spTree>
    <p:extLst>
      <p:ext uri="{BB962C8B-B14F-4D97-AF65-F5344CB8AC3E}">
        <p14:creationId xmlns:p14="http://schemas.microsoft.com/office/powerpoint/2010/main" val="2822547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3DEB-AAB8-4B36-EB45-9944CA785F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3BE1D2D-F5F0-3D88-36D4-DF4B12B290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8406"/>
          <a:stretch/>
        </p:blipFill>
        <p:spPr>
          <a:xfrm>
            <a:off x="538163" y="261937"/>
            <a:ext cx="11449050" cy="2509838"/>
          </a:xfrm>
        </p:spPr>
      </p:pic>
      <p:sp>
        <p:nvSpPr>
          <p:cNvPr id="7" name="TextBox 6">
            <a:extLst>
              <a:ext uri="{FF2B5EF4-FFF2-40B4-BE49-F238E27FC236}">
                <a16:creationId xmlns:a16="http://schemas.microsoft.com/office/drawing/2014/main" id="{70057B49-2264-7E2B-D2CC-2E228322C64A}"/>
              </a:ext>
            </a:extLst>
          </p:cNvPr>
          <p:cNvSpPr txBox="1"/>
          <p:nvPr/>
        </p:nvSpPr>
        <p:spPr>
          <a:xfrm>
            <a:off x="885830" y="2932064"/>
            <a:ext cx="10801350" cy="3170099"/>
          </a:xfrm>
          <a:prstGeom prst="rect">
            <a:avLst/>
          </a:prstGeom>
          <a:noFill/>
        </p:spPr>
        <p:txBody>
          <a:bodyPr wrap="square">
            <a:spAutoFit/>
          </a:bodyPr>
          <a:lstStyle/>
          <a:p>
            <a:pPr algn="just"/>
            <a:r>
              <a:rPr lang="en-US" sz="2000" dirty="0">
                <a:solidFill>
                  <a:schemeClr val="accent1">
                    <a:lumMod val="75000"/>
                  </a:schemeClr>
                </a:solidFill>
                <a:latin typeface="Goudy Old Style" panose="02020502050305020303" pitchFamily="18" charset="0"/>
                <a:cs typeface="Arial" panose="020B0604020202020204" pitchFamily="34" charset="0"/>
              </a:rPr>
              <a:t>Example:</a:t>
            </a:r>
          </a:p>
          <a:p>
            <a:pPr marL="285750" indent="-285750" algn="just">
              <a:buFont typeface="Wingdings" panose="05000000000000000000" pitchFamily="2" charset="2"/>
              <a:buChar char="Ø"/>
            </a:pPr>
            <a:r>
              <a:rPr lang="en-US" sz="2000" dirty="0">
                <a:solidFill>
                  <a:schemeClr val="accent1">
                    <a:lumMod val="75000"/>
                  </a:schemeClr>
                </a:solidFill>
                <a:latin typeface="Goudy Old Style" panose="02020502050305020303" pitchFamily="18" charset="0"/>
                <a:cs typeface="Arial" panose="020B0604020202020204" pitchFamily="34" charset="0"/>
              </a:rPr>
              <a:t>There can be local KDCs, each responsible for a small domain of the overall internetwork, such as a single LAN or a single building. </a:t>
            </a:r>
          </a:p>
          <a:p>
            <a:pPr marL="285750" indent="-285750" algn="just">
              <a:buFont typeface="Wingdings" panose="05000000000000000000" pitchFamily="2" charset="2"/>
              <a:buChar char="Ø"/>
            </a:pPr>
            <a:r>
              <a:rPr lang="en-US" sz="2000" dirty="0">
                <a:solidFill>
                  <a:schemeClr val="accent1">
                    <a:lumMod val="75000"/>
                  </a:schemeClr>
                </a:solidFill>
                <a:latin typeface="Goudy Old Style" panose="02020502050305020303" pitchFamily="18" charset="0"/>
                <a:cs typeface="Arial" panose="020B0604020202020204" pitchFamily="34" charset="0"/>
              </a:rPr>
              <a:t>For communication among entities within the same local domain, the local KDC is responsible for key distribution. </a:t>
            </a:r>
          </a:p>
          <a:p>
            <a:pPr marL="285750" indent="-285750" algn="just">
              <a:buFont typeface="Wingdings" panose="05000000000000000000" pitchFamily="2" charset="2"/>
              <a:buChar char="Ø"/>
            </a:pPr>
            <a:r>
              <a:rPr lang="en-US" sz="2000" dirty="0">
                <a:solidFill>
                  <a:schemeClr val="accent1">
                    <a:lumMod val="75000"/>
                  </a:schemeClr>
                </a:solidFill>
                <a:latin typeface="Goudy Old Style" panose="02020502050305020303" pitchFamily="18" charset="0"/>
                <a:cs typeface="Arial" panose="020B0604020202020204" pitchFamily="34" charset="0"/>
              </a:rPr>
              <a:t>If two entities in different domains desire a shared key, then the corresponding local KDCs can communicate through a global KDC. </a:t>
            </a:r>
          </a:p>
          <a:p>
            <a:pPr marL="285750" indent="-285750" algn="just">
              <a:buFont typeface="Wingdings" panose="05000000000000000000" pitchFamily="2" charset="2"/>
              <a:buChar char="Ø"/>
            </a:pPr>
            <a:r>
              <a:rPr lang="en-US" sz="2000" dirty="0">
                <a:solidFill>
                  <a:schemeClr val="accent1">
                    <a:lumMod val="75000"/>
                  </a:schemeClr>
                </a:solidFill>
                <a:latin typeface="Goudy Old Style" panose="02020502050305020303" pitchFamily="18" charset="0"/>
                <a:cs typeface="Arial" panose="020B0604020202020204" pitchFamily="34" charset="0"/>
              </a:rPr>
              <a:t>In this case, any one of the three KDCs involved can actually select the key.</a:t>
            </a:r>
          </a:p>
          <a:p>
            <a:pPr marL="285750" indent="-285750" algn="just">
              <a:buFont typeface="Wingdings" panose="05000000000000000000" pitchFamily="2" charset="2"/>
              <a:buChar char="Ø"/>
            </a:pPr>
            <a:r>
              <a:rPr lang="en-US" sz="2000" dirty="0">
                <a:solidFill>
                  <a:schemeClr val="accent1">
                    <a:lumMod val="75000"/>
                  </a:schemeClr>
                </a:solidFill>
                <a:latin typeface="Goudy Old Style" panose="02020502050305020303" pitchFamily="18" charset="0"/>
                <a:cs typeface="Arial" panose="020B0604020202020204" pitchFamily="34" charset="0"/>
              </a:rPr>
              <a:t>The hierarchical concept can be extended to three or even more layers, depending on the size of the user population and the geographic scope of the internetwork.</a:t>
            </a:r>
          </a:p>
        </p:txBody>
      </p:sp>
    </p:spTree>
    <p:extLst>
      <p:ext uri="{BB962C8B-B14F-4D97-AF65-F5344CB8AC3E}">
        <p14:creationId xmlns:p14="http://schemas.microsoft.com/office/powerpoint/2010/main" val="120157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41326-3C10-AA03-C6B2-1281F18C22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225" y="99753"/>
            <a:ext cx="11675226" cy="6612774"/>
          </a:xfrm>
        </p:spPr>
      </p:pic>
    </p:spTree>
    <p:extLst>
      <p:ext uri="{BB962C8B-B14F-4D97-AF65-F5344CB8AC3E}">
        <p14:creationId xmlns:p14="http://schemas.microsoft.com/office/powerpoint/2010/main" val="3087827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90-85FA-B505-4A37-30650308E821}"/>
              </a:ext>
            </a:extLst>
          </p:cNvPr>
          <p:cNvSpPr>
            <a:spLocks noGrp="1"/>
          </p:cNvSpPr>
          <p:nvPr>
            <p:ph type="title"/>
          </p:nvPr>
        </p:nvSpPr>
        <p:spPr>
          <a:xfrm>
            <a:off x="828674" y="41265"/>
            <a:ext cx="10515600" cy="1325563"/>
          </a:xfrm>
        </p:spPr>
        <p:txBody>
          <a:bodyPr/>
          <a:lstStyle/>
          <a:p>
            <a:r>
              <a:rPr lang="en-US" dirty="0">
                <a:solidFill>
                  <a:schemeClr val="accent1">
                    <a:lumMod val="75000"/>
                  </a:schemeClr>
                </a:solidFill>
              </a:rPr>
              <a:t>Session Key Lifetime</a:t>
            </a:r>
          </a:p>
        </p:txBody>
      </p:sp>
      <p:sp>
        <p:nvSpPr>
          <p:cNvPr id="3" name="Content Placeholder 2">
            <a:extLst>
              <a:ext uri="{FF2B5EF4-FFF2-40B4-BE49-F238E27FC236}">
                <a16:creationId xmlns:a16="http://schemas.microsoft.com/office/drawing/2014/main" id="{E646A5C5-5C6F-CECF-6931-F2177EB7C3F4}"/>
              </a:ext>
            </a:extLst>
          </p:cNvPr>
          <p:cNvSpPr>
            <a:spLocks noGrp="1"/>
          </p:cNvSpPr>
          <p:nvPr>
            <p:ph idx="1"/>
          </p:nvPr>
        </p:nvSpPr>
        <p:spPr>
          <a:xfrm>
            <a:off x="852488" y="1042988"/>
            <a:ext cx="10991849" cy="5710237"/>
          </a:xfrm>
        </p:spPr>
        <p:txBody>
          <a:bodyPr>
            <a:normAutofit lnSpcReduction="10000"/>
          </a:bodyPr>
          <a:lstStyle/>
          <a:p>
            <a:pPr algn="just">
              <a:lnSpc>
                <a:spcPct val="110000"/>
              </a:lnSpc>
              <a:buFont typeface="Wingdings" panose="05000000000000000000" pitchFamily="2" charset="2"/>
              <a:buChar char="Ø"/>
            </a:pPr>
            <a:r>
              <a:rPr lang="en-US" sz="2400" dirty="0">
                <a:latin typeface="Goudy Old Style" panose="02020502050305020303" pitchFamily="18" charset="0"/>
              </a:rPr>
              <a:t>The more frequently session keys are exchanged, the more secure they are</a:t>
            </a:r>
          </a:p>
          <a:p>
            <a:pPr algn="just">
              <a:lnSpc>
                <a:spcPct val="110000"/>
              </a:lnSpc>
              <a:buFont typeface="Wingdings" panose="05000000000000000000" pitchFamily="2" charset="2"/>
              <a:buChar char="Ø"/>
            </a:pPr>
            <a:r>
              <a:rPr lang="en-US" sz="2400" dirty="0">
                <a:latin typeface="Goudy Old Style" panose="02020502050305020303" pitchFamily="18" charset="0"/>
              </a:rPr>
              <a:t>The distribution of session keys delays the start of any exchange and places a burden on network capacity. </a:t>
            </a:r>
          </a:p>
          <a:p>
            <a:pPr algn="just">
              <a:lnSpc>
                <a:spcPct val="110000"/>
              </a:lnSpc>
              <a:buFont typeface="Wingdings" panose="05000000000000000000" pitchFamily="2" charset="2"/>
              <a:buChar char="Ø"/>
            </a:pPr>
            <a:r>
              <a:rPr lang="en-US" sz="2400" dirty="0">
                <a:latin typeface="Goudy Old Style" panose="02020502050305020303" pitchFamily="18" charset="0"/>
              </a:rPr>
              <a:t>For connection-oriented protocols, one obvious choice is to use the same session key for the length of time that the connection is open, using a new session key for each new session. </a:t>
            </a:r>
          </a:p>
          <a:p>
            <a:pPr algn="just">
              <a:lnSpc>
                <a:spcPct val="110000"/>
              </a:lnSpc>
              <a:buFont typeface="Wingdings" panose="05000000000000000000" pitchFamily="2" charset="2"/>
              <a:buChar char="Ø"/>
            </a:pPr>
            <a:r>
              <a:rPr lang="en-US" sz="2400" dirty="0">
                <a:latin typeface="Goudy Old Style" panose="02020502050305020303" pitchFamily="18" charset="0"/>
              </a:rPr>
              <a:t>If a logical connection has a very long lifetime, then it would be prudent to change the session key periodically, perhaps every time the PDU (protocol data unit) sequence number cycles.</a:t>
            </a:r>
          </a:p>
          <a:p>
            <a:pPr algn="just">
              <a:lnSpc>
                <a:spcPct val="110000"/>
              </a:lnSpc>
              <a:buFont typeface="Wingdings" panose="05000000000000000000" pitchFamily="2" charset="2"/>
              <a:buChar char="Ø"/>
            </a:pPr>
            <a:r>
              <a:rPr lang="en-US" sz="2400" dirty="0">
                <a:latin typeface="Goudy Old Style" panose="02020502050305020303" pitchFamily="18" charset="0"/>
              </a:rPr>
              <a:t>For a connectionless protocol, such as a transaction-oriented protocol, there is no explicit connection initiation or termination. Thus, it is not obvious how often one needs to change the session key. The most secure approach is to use a new session key for each exchange. </a:t>
            </a:r>
          </a:p>
        </p:txBody>
      </p:sp>
    </p:spTree>
    <p:extLst>
      <p:ext uri="{BB962C8B-B14F-4D97-AF65-F5344CB8AC3E}">
        <p14:creationId xmlns:p14="http://schemas.microsoft.com/office/powerpoint/2010/main" val="340028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9291-5029-2FFC-D6C0-8CAAD7750C9E}"/>
              </a:ext>
            </a:extLst>
          </p:cNvPr>
          <p:cNvSpPr>
            <a:spLocks noGrp="1"/>
          </p:cNvSpPr>
          <p:nvPr>
            <p:ph type="title"/>
          </p:nvPr>
        </p:nvSpPr>
        <p:spPr>
          <a:xfrm>
            <a:off x="838200" y="3164"/>
            <a:ext cx="10515600" cy="1325563"/>
          </a:xfrm>
        </p:spPr>
        <p:txBody>
          <a:bodyPr/>
          <a:lstStyle/>
          <a:p>
            <a:r>
              <a:rPr lang="en-US" dirty="0">
                <a:solidFill>
                  <a:schemeClr val="accent1">
                    <a:lumMod val="75000"/>
                  </a:schemeClr>
                </a:solidFill>
              </a:rPr>
              <a:t>A Transparent Key Control Scheme</a:t>
            </a:r>
          </a:p>
        </p:txBody>
      </p:sp>
      <p:pic>
        <p:nvPicPr>
          <p:cNvPr id="11" name="Picture 10">
            <a:extLst>
              <a:ext uri="{FF2B5EF4-FFF2-40B4-BE49-F238E27FC236}">
                <a16:creationId xmlns:a16="http://schemas.microsoft.com/office/drawing/2014/main" id="{286625A9-87E2-1578-9E35-DEFAE2E5D29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4590" y="1057276"/>
            <a:ext cx="11122819" cy="5648324"/>
          </a:xfrm>
          <a:prstGeom prst="rect">
            <a:avLst/>
          </a:prstGeom>
        </p:spPr>
      </p:pic>
      <p:pic>
        <p:nvPicPr>
          <p:cNvPr id="12" name="Picture 11">
            <a:extLst>
              <a:ext uri="{FF2B5EF4-FFF2-40B4-BE49-F238E27FC236}">
                <a16:creationId xmlns:a16="http://schemas.microsoft.com/office/drawing/2014/main" id="{F519AE25-096D-44B2-D137-46F0870AEF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5348" y="1328727"/>
            <a:ext cx="4229115" cy="1762138"/>
          </a:xfrm>
          <a:prstGeom prst="rect">
            <a:avLst/>
          </a:prstGeom>
        </p:spPr>
      </p:pic>
    </p:spTree>
    <p:extLst>
      <p:ext uri="{BB962C8B-B14F-4D97-AF65-F5344CB8AC3E}">
        <p14:creationId xmlns:p14="http://schemas.microsoft.com/office/powerpoint/2010/main" val="713858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9BF37-A595-1097-04C2-43FAE40B2054}"/>
              </a:ext>
            </a:extLst>
          </p:cNvPr>
          <p:cNvSpPr>
            <a:spLocks noGrp="1"/>
          </p:cNvSpPr>
          <p:nvPr>
            <p:ph type="title"/>
          </p:nvPr>
        </p:nvSpPr>
        <p:spPr>
          <a:xfrm>
            <a:off x="838200" y="222245"/>
            <a:ext cx="10515600" cy="1325563"/>
          </a:xfrm>
        </p:spPr>
        <p:txBody>
          <a:bodyPr/>
          <a:lstStyle/>
          <a:p>
            <a:r>
              <a:rPr lang="en-US" dirty="0">
                <a:solidFill>
                  <a:schemeClr val="accent1">
                    <a:lumMod val="75000"/>
                  </a:schemeClr>
                </a:solidFill>
              </a:rPr>
              <a:t>A Transparent Key Control Scheme</a:t>
            </a:r>
          </a:p>
        </p:txBody>
      </p:sp>
      <p:sp>
        <p:nvSpPr>
          <p:cNvPr id="3" name="Content Placeholder 2">
            <a:extLst>
              <a:ext uri="{FF2B5EF4-FFF2-40B4-BE49-F238E27FC236}">
                <a16:creationId xmlns:a16="http://schemas.microsoft.com/office/drawing/2014/main" id="{6374CA48-EBF3-0B5F-72BA-DB316B0581ED}"/>
              </a:ext>
            </a:extLst>
          </p:cNvPr>
          <p:cNvSpPr>
            <a:spLocks noGrp="1"/>
          </p:cNvSpPr>
          <p:nvPr>
            <p:ph idx="1"/>
          </p:nvPr>
        </p:nvSpPr>
        <p:spPr>
          <a:xfrm>
            <a:off x="838200" y="1520819"/>
            <a:ext cx="10515600" cy="5114935"/>
          </a:xfrm>
        </p:spPr>
        <p:txBody>
          <a:bodyPr>
            <a:normAutofit/>
          </a:bodyPr>
          <a:lstStyle/>
          <a:p>
            <a:pPr algn="just">
              <a:lnSpc>
                <a:spcPct val="100000"/>
              </a:lnSpc>
            </a:pPr>
            <a:r>
              <a:rPr lang="en-US" dirty="0">
                <a:latin typeface="Goudy Old Style" panose="02020502050305020303" pitchFamily="18" charset="0"/>
              </a:rPr>
              <a:t>The scheme (Figure 14.4) is useful for providing end-to-end encryption at a network or transport level in a way that is transparent to the end users. </a:t>
            </a:r>
          </a:p>
          <a:p>
            <a:pPr algn="just">
              <a:lnSpc>
                <a:spcPct val="100000"/>
              </a:lnSpc>
            </a:pPr>
            <a:r>
              <a:rPr lang="en-US" dirty="0">
                <a:latin typeface="Goudy Old Style" panose="02020502050305020303" pitchFamily="18" charset="0"/>
              </a:rPr>
              <a:t>The approach assumes that communication makes use of a connection- oriented end-to-end protocol, such as TCP. </a:t>
            </a:r>
          </a:p>
          <a:p>
            <a:pPr algn="just">
              <a:lnSpc>
                <a:spcPct val="100000"/>
              </a:lnSpc>
            </a:pPr>
            <a:r>
              <a:rPr lang="en-US" dirty="0">
                <a:latin typeface="Goudy Old Style" panose="02020502050305020303" pitchFamily="18" charset="0"/>
              </a:rPr>
              <a:t>The noteworthy element of this approach is a session security module (SSM), </a:t>
            </a:r>
          </a:p>
          <a:p>
            <a:pPr algn="just">
              <a:lnSpc>
                <a:spcPct val="100000"/>
              </a:lnSpc>
            </a:pPr>
            <a:r>
              <a:rPr lang="en-US" dirty="0">
                <a:latin typeface="Goudy Old Style" panose="02020502050305020303" pitchFamily="18" charset="0"/>
              </a:rPr>
              <a:t>SSM may consist of functionality at one protocol layer, that performs end-to-end encryption and obtains session keys on behalf of its host or terminal.</a:t>
            </a:r>
          </a:p>
        </p:txBody>
      </p:sp>
    </p:spTree>
    <p:extLst>
      <p:ext uri="{BB962C8B-B14F-4D97-AF65-F5344CB8AC3E}">
        <p14:creationId xmlns:p14="http://schemas.microsoft.com/office/powerpoint/2010/main" val="565065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952-54C6-4170-CAAD-EC892A691891}"/>
              </a:ext>
            </a:extLst>
          </p:cNvPr>
          <p:cNvSpPr>
            <a:spLocks noGrp="1"/>
          </p:cNvSpPr>
          <p:nvPr>
            <p:ph type="title"/>
          </p:nvPr>
        </p:nvSpPr>
        <p:spPr/>
        <p:txBody>
          <a:bodyPr/>
          <a:lstStyle/>
          <a:p>
            <a:r>
              <a:rPr lang="en-US" dirty="0">
                <a:solidFill>
                  <a:schemeClr val="accent1">
                    <a:lumMod val="75000"/>
                  </a:schemeClr>
                </a:solidFill>
              </a:rPr>
              <a:t>Controlling Key Usage</a:t>
            </a:r>
          </a:p>
        </p:txBody>
      </p:sp>
      <p:sp>
        <p:nvSpPr>
          <p:cNvPr id="3" name="Content Placeholder 2">
            <a:extLst>
              <a:ext uri="{FF2B5EF4-FFF2-40B4-BE49-F238E27FC236}">
                <a16:creationId xmlns:a16="http://schemas.microsoft.com/office/drawing/2014/main" id="{4917C6AF-B488-E423-C947-52992938208D}"/>
              </a:ext>
            </a:extLst>
          </p:cNvPr>
          <p:cNvSpPr>
            <a:spLocks noGrp="1"/>
          </p:cNvSpPr>
          <p:nvPr>
            <p:ph idx="1"/>
          </p:nvPr>
        </p:nvSpPr>
        <p:spPr/>
        <p:txBody>
          <a:bodyPr>
            <a:normAutofit fontScale="85000" lnSpcReduction="20000"/>
          </a:bodyPr>
          <a:lstStyle/>
          <a:p>
            <a:pPr algn="just">
              <a:lnSpc>
                <a:spcPct val="120000"/>
              </a:lnSpc>
            </a:pPr>
            <a:r>
              <a:rPr lang="en-US" dirty="0">
                <a:latin typeface="Goudy Old Style" panose="02020502050305020303" pitchFamily="18" charset="0"/>
                <a:cs typeface="Arial" panose="020B0604020202020204" pitchFamily="34" charset="0"/>
              </a:rPr>
              <a:t>The concept of a key hierarchy and the use of automated key distribution techniques greatly reduce the number of keys that must be manually managed and distributed.</a:t>
            </a:r>
          </a:p>
          <a:p>
            <a:pPr algn="just">
              <a:lnSpc>
                <a:spcPct val="120000"/>
              </a:lnSpc>
            </a:pPr>
            <a:r>
              <a:rPr lang="en-US" dirty="0">
                <a:latin typeface="Goudy Old Style" panose="02020502050305020303" pitchFamily="18" charset="0"/>
                <a:cs typeface="Arial" panose="020B0604020202020204" pitchFamily="34" charset="0"/>
              </a:rPr>
              <a:t>It also may be desirable to impose some control on the way in which automatically distributed keys are used. </a:t>
            </a:r>
          </a:p>
          <a:p>
            <a:pPr algn="just">
              <a:lnSpc>
                <a:spcPct val="120000"/>
              </a:lnSpc>
            </a:pPr>
            <a:r>
              <a:rPr lang="en-US" dirty="0">
                <a:latin typeface="Goudy Old Style" panose="02020502050305020303" pitchFamily="18" charset="0"/>
                <a:cs typeface="Arial" panose="020B0604020202020204" pitchFamily="34" charset="0"/>
              </a:rPr>
              <a:t>For example, in addition to separating master keys from session keys, we may wish to define different types of session keys on the basis of use, such as</a:t>
            </a:r>
          </a:p>
          <a:p>
            <a:pPr lvl="1" algn="just">
              <a:lnSpc>
                <a:spcPct val="120000"/>
              </a:lnSpc>
            </a:pPr>
            <a:r>
              <a:rPr lang="en-US" b="1" dirty="0">
                <a:latin typeface="Goudy Old Style" panose="02020502050305020303" pitchFamily="18" charset="0"/>
                <a:cs typeface="Arial" panose="020B0604020202020204" pitchFamily="34" charset="0"/>
              </a:rPr>
              <a:t>Data-encrypting key, for general communication across a network</a:t>
            </a:r>
          </a:p>
          <a:p>
            <a:pPr lvl="1" algn="just">
              <a:lnSpc>
                <a:spcPct val="120000"/>
              </a:lnSpc>
            </a:pPr>
            <a:r>
              <a:rPr lang="en-US" b="1" dirty="0">
                <a:latin typeface="Goudy Old Style" panose="02020502050305020303" pitchFamily="18" charset="0"/>
                <a:cs typeface="Arial" panose="020B0604020202020204" pitchFamily="34" charset="0"/>
              </a:rPr>
              <a:t>PIN-encrypting key, for personal identification numbers (PINs) used in electronic funds transfer and point-of-sale applications</a:t>
            </a:r>
          </a:p>
          <a:p>
            <a:pPr lvl="1" algn="just">
              <a:lnSpc>
                <a:spcPct val="120000"/>
              </a:lnSpc>
            </a:pPr>
            <a:r>
              <a:rPr lang="en-US" b="1" dirty="0">
                <a:latin typeface="Goudy Old Style" panose="02020502050305020303" pitchFamily="18" charset="0"/>
                <a:cs typeface="Arial" panose="020B0604020202020204" pitchFamily="34" charset="0"/>
              </a:rPr>
              <a:t>File-encrypting key, for encrypting files stored in publicly accessible locations</a:t>
            </a:r>
          </a:p>
        </p:txBody>
      </p:sp>
    </p:spTree>
    <p:extLst>
      <p:ext uri="{BB962C8B-B14F-4D97-AF65-F5344CB8AC3E}">
        <p14:creationId xmlns:p14="http://schemas.microsoft.com/office/powerpoint/2010/main" val="126722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BB68-358E-E762-3E38-C4C5FCFDF9E5}"/>
              </a:ext>
            </a:extLst>
          </p:cNvPr>
          <p:cNvSpPr>
            <a:spLocks noGrp="1"/>
          </p:cNvSpPr>
          <p:nvPr>
            <p:ph type="title"/>
          </p:nvPr>
        </p:nvSpPr>
        <p:spPr/>
        <p:txBody>
          <a:bodyPr/>
          <a:lstStyle/>
          <a:p>
            <a:r>
              <a:rPr lang="en-US" dirty="0">
                <a:solidFill>
                  <a:schemeClr val="accent1">
                    <a:lumMod val="75000"/>
                  </a:schemeClr>
                </a:solidFill>
              </a:rPr>
              <a:t>Controlling Key Usage - tag</a:t>
            </a:r>
            <a:endParaRPr lang="en-US" dirty="0"/>
          </a:p>
        </p:txBody>
      </p:sp>
      <p:sp>
        <p:nvSpPr>
          <p:cNvPr id="3" name="Content Placeholder 2">
            <a:extLst>
              <a:ext uri="{FF2B5EF4-FFF2-40B4-BE49-F238E27FC236}">
                <a16:creationId xmlns:a16="http://schemas.microsoft.com/office/drawing/2014/main" id="{FCFD93B2-42A2-3B76-311A-9184E39B8831}"/>
              </a:ext>
            </a:extLst>
          </p:cNvPr>
          <p:cNvSpPr>
            <a:spLocks noGrp="1"/>
          </p:cNvSpPr>
          <p:nvPr>
            <p:ph idx="1"/>
          </p:nvPr>
        </p:nvSpPr>
        <p:spPr>
          <a:xfrm>
            <a:off x="838200" y="1566862"/>
            <a:ext cx="10515600" cy="5019675"/>
          </a:xfrm>
        </p:spPr>
        <p:txBody>
          <a:bodyPr>
            <a:normAutofit fontScale="92500"/>
          </a:bodyPr>
          <a:lstStyle/>
          <a:p>
            <a:pPr algn="just">
              <a:lnSpc>
                <a:spcPct val="110000"/>
              </a:lnSpc>
            </a:pPr>
            <a:r>
              <a:rPr lang="en-US" dirty="0">
                <a:latin typeface="Goudy Old Style" panose="02020502050305020303" pitchFamily="18" charset="0"/>
                <a:cs typeface="Arial" panose="020B0604020202020204" pitchFamily="34" charset="0"/>
              </a:rPr>
              <a:t>It may be desirable to institute controls in systems that limit the ways in which keys are used, based on characteristics associated with those keys.</a:t>
            </a:r>
          </a:p>
          <a:p>
            <a:pPr lvl="1" algn="just">
              <a:lnSpc>
                <a:spcPct val="110000"/>
              </a:lnSpc>
            </a:pPr>
            <a:r>
              <a:rPr lang="en-US" b="1" dirty="0">
                <a:latin typeface="Goudy Old Style" panose="02020502050305020303" pitchFamily="18" charset="0"/>
                <a:cs typeface="Arial" panose="020B0604020202020204" pitchFamily="34" charset="0"/>
              </a:rPr>
              <a:t>If a master key is treated as a session key, it may be possible for an unauthorized application to obtain plaintext of session keys encrypted with that master key.</a:t>
            </a:r>
          </a:p>
          <a:p>
            <a:pPr algn="just">
              <a:lnSpc>
                <a:spcPct val="110000"/>
              </a:lnSpc>
            </a:pPr>
            <a:r>
              <a:rPr lang="en-US" dirty="0">
                <a:latin typeface="Goudy Old Style" panose="02020502050305020303" pitchFamily="18" charset="0"/>
                <a:cs typeface="Arial" panose="020B0604020202020204" pitchFamily="34" charset="0"/>
              </a:rPr>
              <a:t>One simple plan is to use 8bit tag (limited bits) with DES and makes use of the extra 8 bits in each 64-bit DES key. (DES has 56 bits keys we used to remove 8bits)</a:t>
            </a:r>
          </a:p>
          <a:p>
            <a:pPr lvl="1" algn="just">
              <a:lnSpc>
                <a:spcPct val="110000"/>
              </a:lnSpc>
            </a:pPr>
            <a:r>
              <a:rPr lang="en-US" b="1" dirty="0">
                <a:latin typeface="Goudy Old Style" panose="02020502050305020303" pitchFamily="18" charset="0"/>
                <a:cs typeface="Arial" panose="020B0604020202020204" pitchFamily="34" charset="0"/>
              </a:rPr>
              <a:t>One bit indicates whether the key is a session key or a master key</a:t>
            </a:r>
          </a:p>
          <a:p>
            <a:pPr lvl="1" algn="just">
              <a:lnSpc>
                <a:spcPct val="110000"/>
              </a:lnSpc>
            </a:pPr>
            <a:r>
              <a:rPr lang="en-US" b="1" dirty="0">
                <a:latin typeface="Goudy Old Style" panose="02020502050305020303" pitchFamily="18" charset="0"/>
                <a:cs typeface="Arial" panose="020B0604020202020204" pitchFamily="34" charset="0"/>
              </a:rPr>
              <a:t>One bit indicates whether the key can be used for encryption</a:t>
            </a:r>
          </a:p>
          <a:p>
            <a:pPr lvl="1" algn="just">
              <a:lnSpc>
                <a:spcPct val="110000"/>
              </a:lnSpc>
            </a:pPr>
            <a:r>
              <a:rPr lang="en-US" b="1" dirty="0">
                <a:latin typeface="Goudy Old Style" panose="02020502050305020303" pitchFamily="18" charset="0"/>
                <a:cs typeface="Arial" panose="020B0604020202020204" pitchFamily="34" charset="0"/>
              </a:rPr>
              <a:t>One bit indicates whether the key can be used for decryption</a:t>
            </a:r>
          </a:p>
          <a:p>
            <a:pPr lvl="1" algn="just">
              <a:lnSpc>
                <a:spcPct val="110000"/>
              </a:lnSpc>
            </a:pPr>
            <a:r>
              <a:rPr lang="en-US" b="1" dirty="0">
                <a:latin typeface="Goudy Old Style" panose="02020502050305020303" pitchFamily="18" charset="0"/>
                <a:cs typeface="Arial" panose="020B0604020202020204" pitchFamily="34" charset="0"/>
              </a:rPr>
              <a:t>The remaining bits are spares for future use.</a:t>
            </a:r>
          </a:p>
        </p:txBody>
      </p:sp>
    </p:spTree>
    <p:extLst>
      <p:ext uri="{BB962C8B-B14F-4D97-AF65-F5344CB8AC3E}">
        <p14:creationId xmlns:p14="http://schemas.microsoft.com/office/powerpoint/2010/main" val="195099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9111-4507-64F0-2E4F-F66349F71A15}"/>
              </a:ext>
            </a:extLst>
          </p:cNvPr>
          <p:cNvSpPr>
            <a:spLocks noGrp="1"/>
          </p:cNvSpPr>
          <p:nvPr>
            <p:ph type="title"/>
          </p:nvPr>
        </p:nvSpPr>
        <p:spPr>
          <a:xfrm>
            <a:off x="838200" y="365126"/>
            <a:ext cx="10515600" cy="768350"/>
          </a:xfrm>
        </p:spPr>
        <p:txBody>
          <a:bodyPr>
            <a:normAutofit/>
          </a:bodyPr>
          <a:lstStyle/>
          <a:p>
            <a:r>
              <a:rPr lang="en-US" dirty="0">
                <a:solidFill>
                  <a:schemeClr val="accent1">
                    <a:lumMod val="75000"/>
                  </a:schemeClr>
                </a:solidFill>
              </a:rPr>
              <a:t>Controlling Key Usage – </a:t>
            </a:r>
            <a:r>
              <a:rPr lang="en-US" dirty="0" err="1">
                <a:solidFill>
                  <a:schemeClr val="accent1">
                    <a:lumMod val="75000"/>
                  </a:schemeClr>
                </a:solidFill>
              </a:rPr>
              <a:t>tag_The</a:t>
            </a:r>
            <a:r>
              <a:rPr lang="en-US" dirty="0">
                <a:solidFill>
                  <a:schemeClr val="accent1">
                    <a:lumMod val="75000"/>
                  </a:schemeClr>
                </a:solidFill>
              </a:rPr>
              <a:t> drawbacks</a:t>
            </a:r>
            <a:endParaRPr lang="en-US" dirty="0"/>
          </a:p>
        </p:txBody>
      </p:sp>
      <p:sp>
        <p:nvSpPr>
          <p:cNvPr id="3" name="Content Placeholder 2">
            <a:extLst>
              <a:ext uri="{FF2B5EF4-FFF2-40B4-BE49-F238E27FC236}">
                <a16:creationId xmlns:a16="http://schemas.microsoft.com/office/drawing/2014/main" id="{33A230B9-9AD4-CFB3-3EF2-57BD1A0FCF7A}"/>
              </a:ext>
            </a:extLst>
          </p:cNvPr>
          <p:cNvSpPr>
            <a:spLocks noGrp="1"/>
          </p:cNvSpPr>
          <p:nvPr>
            <p:ph idx="1"/>
          </p:nvPr>
        </p:nvSpPr>
        <p:spPr/>
        <p:txBody>
          <a:bodyPr>
            <a:normAutofit/>
          </a:bodyPr>
          <a:lstStyle/>
          <a:p>
            <a:pPr algn="just">
              <a:lnSpc>
                <a:spcPct val="150000"/>
              </a:lnSpc>
            </a:pPr>
            <a:r>
              <a:rPr lang="en-US" sz="3200" dirty="0">
                <a:latin typeface="Goudy Old Style" panose="02020502050305020303" pitchFamily="18" charset="0"/>
                <a:cs typeface="Arial" panose="020B0604020202020204" pitchFamily="34" charset="0"/>
              </a:rPr>
              <a:t>The tag length is limited to 8 bits, limiting its flexibility and functionality.</a:t>
            </a:r>
          </a:p>
          <a:p>
            <a:pPr algn="just">
              <a:lnSpc>
                <a:spcPct val="150000"/>
              </a:lnSpc>
            </a:pPr>
            <a:r>
              <a:rPr lang="en-US" sz="3200" dirty="0">
                <a:latin typeface="Goudy Old Style" panose="02020502050305020303" pitchFamily="18" charset="0"/>
                <a:cs typeface="Arial" panose="020B0604020202020204" pitchFamily="34" charset="0"/>
              </a:rPr>
              <a:t>Because the tag is not transmitted in clear form, it can be used only at the point of decryption, limiting the ways in which key use can be controlled.</a:t>
            </a:r>
          </a:p>
        </p:txBody>
      </p:sp>
    </p:spTree>
    <p:extLst>
      <p:ext uri="{BB962C8B-B14F-4D97-AF65-F5344CB8AC3E}">
        <p14:creationId xmlns:p14="http://schemas.microsoft.com/office/powerpoint/2010/main" val="2559705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E4984-3103-9262-8236-DC1E750F50F2}"/>
              </a:ext>
            </a:extLst>
          </p:cNvPr>
          <p:cNvSpPr>
            <a:spLocks noGrp="1"/>
          </p:cNvSpPr>
          <p:nvPr>
            <p:ph type="title"/>
          </p:nvPr>
        </p:nvSpPr>
        <p:spPr>
          <a:xfrm>
            <a:off x="838200" y="160332"/>
            <a:ext cx="10515600" cy="1325563"/>
          </a:xfrm>
        </p:spPr>
        <p:txBody>
          <a:bodyPr/>
          <a:lstStyle/>
          <a:p>
            <a:r>
              <a:rPr lang="en-US" dirty="0">
                <a:solidFill>
                  <a:schemeClr val="accent1">
                    <a:lumMod val="75000"/>
                  </a:schemeClr>
                </a:solidFill>
              </a:rPr>
              <a:t>Controlling Key Usage – Control Vector</a:t>
            </a:r>
            <a:endParaRPr lang="en-US" dirty="0"/>
          </a:p>
        </p:txBody>
      </p:sp>
      <p:pic>
        <p:nvPicPr>
          <p:cNvPr id="5" name="Content Placeholder 4">
            <a:extLst>
              <a:ext uri="{FF2B5EF4-FFF2-40B4-BE49-F238E27FC236}">
                <a16:creationId xmlns:a16="http://schemas.microsoft.com/office/drawing/2014/main" id="{08F3798F-5BF7-72A5-06B6-AFC5165DC4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738" y="1452563"/>
            <a:ext cx="11020426" cy="5133975"/>
          </a:xfrm>
        </p:spPr>
      </p:pic>
    </p:spTree>
    <p:extLst>
      <p:ext uri="{BB962C8B-B14F-4D97-AF65-F5344CB8AC3E}">
        <p14:creationId xmlns:p14="http://schemas.microsoft.com/office/powerpoint/2010/main" val="181097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FD40-13A8-F6CB-2FAC-2C0BCF441CF6}"/>
              </a:ext>
            </a:extLst>
          </p:cNvPr>
          <p:cNvSpPr>
            <a:spLocks noGrp="1"/>
          </p:cNvSpPr>
          <p:nvPr>
            <p:ph type="title"/>
          </p:nvPr>
        </p:nvSpPr>
        <p:spPr/>
        <p:txBody>
          <a:bodyPr/>
          <a:lstStyle/>
          <a:p>
            <a:r>
              <a:rPr lang="en-US" dirty="0">
                <a:solidFill>
                  <a:schemeClr val="accent1">
                    <a:lumMod val="75000"/>
                  </a:schemeClr>
                </a:solidFill>
              </a:rPr>
              <a:t>Controlling Key Usage – Control Vector</a:t>
            </a:r>
            <a:endParaRPr lang="en-US" dirty="0"/>
          </a:p>
        </p:txBody>
      </p:sp>
      <p:pic>
        <p:nvPicPr>
          <p:cNvPr id="5" name="Content Placeholder 4">
            <a:extLst>
              <a:ext uri="{FF2B5EF4-FFF2-40B4-BE49-F238E27FC236}">
                <a16:creationId xmlns:a16="http://schemas.microsoft.com/office/drawing/2014/main" id="{26D70BE7-6712-9C27-1C4B-D997EB0B0DD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38199" y="1415247"/>
            <a:ext cx="10515599" cy="2438418"/>
          </a:xfrm>
        </p:spPr>
      </p:pic>
      <p:sp>
        <p:nvSpPr>
          <p:cNvPr id="7" name="TextBox 6">
            <a:extLst>
              <a:ext uri="{FF2B5EF4-FFF2-40B4-BE49-F238E27FC236}">
                <a16:creationId xmlns:a16="http://schemas.microsoft.com/office/drawing/2014/main" id="{813C9D89-5655-103C-24B0-14AD2F8FE049}"/>
              </a:ext>
            </a:extLst>
          </p:cNvPr>
          <p:cNvSpPr txBox="1"/>
          <p:nvPr/>
        </p:nvSpPr>
        <p:spPr>
          <a:xfrm>
            <a:off x="914400" y="4171088"/>
            <a:ext cx="10439398" cy="223984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2400" dirty="0">
                <a:latin typeface="Goudy Old Style" panose="02020502050305020303" pitchFamily="18" charset="0"/>
                <a:cs typeface="Arial" panose="020B0604020202020204" pitchFamily="34" charset="0"/>
              </a:rPr>
              <a:t>When a session key is delivered to a user from the KDC, it is accompanied by the control vector in clear form. </a:t>
            </a:r>
          </a:p>
          <a:p>
            <a:pPr marL="285750" indent="-285750" algn="just">
              <a:lnSpc>
                <a:spcPct val="150000"/>
              </a:lnSpc>
              <a:buFont typeface="Wingdings" panose="05000000000000000000" pitchFamily="2" charset="2"/>
              <a:buChar char="Ø"/>
            </a:pPr>
            <a:r>
              <a:rPr lang="en-US" sz="2400" dirty="0">
                <a:latin typeface="Goudy Old Style" panose="02020502050305020303" pitchFamily="18" charset="0"/>
                <a:cs typeface="Arial" panose="020B0604020202020204" pitchFamily="34" charset="0"/>
              </a:rPr>
              <a:t>The session key can be recovered only by using both the master key that the user shares with the KDC and the control vector.</a:t>
            </a:r>
          </a:p>
        </p:txBody>
      </p:sp>
    </p:spTree>
    <p:extLst>
      <p:ext uri="{BB962C8B-B14F-4D97-AF65-F5344CB8AC3E}">
        <p14:creationId xmlns:p14="http://schemas.microsoft.com/office/powerpoint/2010/main" val="3534434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1F14-E0C1-3B7D-DE4B-3B93955E8654}"/>
              </a:ext>
            </a:extLst>
          </p:cNvPr>
          <p:cNvSpPr>
            <a:spLocks noGrp="1"/>
          </p:cNvSpPr>
          <p:nvPr>
            <p:ph type="title"/>
          </p:nvPr>
        </p:nvSpPr>
        <p:spPr/>
        <p:txBody>
          <a:bodyPr/>
          <a:lstStyle/>
          <a:p>
            <a:r>
              <a:rPr lang="en-US" dirty="0">
                <a:solidFill>
                  <a:schemeClr val="accent1">
                    <a:lumMod val="75000"/>
                  </a:schemeClr>
                </a:solidFill>
              </a:rPr>
              <a:t>Controlling Key Usage – Control Vector Advantage</a:t>
            </a:r>
            <a:endParaRPr lang="en-US" dirty="0"/>
          </a:p>
        </p:txBody>
      </p:sp>
      <p:sp>
        <p:nvSpPr>
          <p:cNvPr id="3" name="Content Placeholder 2">
            <a:extLst>
              <a:ext uri="{FF2B5EF4-FFF2-40B4-BE49-F238E27FC236}">
                <a16:creationId xmlns:a16="http://schemas.microsoft.com/office/drawing/2014/main" id="{2FBFD57F-EBEE-2C08-5615-A62A2954F484}"/>
              </a:ext>
            </a:extLst>
          </p:cNvPr>
          <p:cNvSpPr>
            <a:spLocks noGrp="1"/>
          </p:cNvSpPr>
          <p:nvPr>
            <p:ph idx="1"/>
          </p:nvPr>
        </p:nvSpPr>
        <p:spPr/>
        <p:txBody>
          <a:bodyPr>
            <a:normAutofit/>
          </a:bodyPr>
          <a:lstStyle/>
          <a:p>
            <a:pPr>
              <a:lnSpc>
                <a:spcPct val="150000"/>
              </a:lnSpc>
            </a:pPr>
            <a:r>
              <a:rPr lang="en-US" sz="3200" dirty="0">
                <a:latin typeface="Goudy Old Style" panose="02020502050305020303" pitchFamily="18" charset="0"/>
              </a:rPr>
              <a:t>Control Vector (CV) has two advantages over use of an 8-bit tag</a:t>
            </a:r>
          </a:p>
          <a:p>
            <a:pPr lvl="1">
              <a:lnSpc>
                <a:spcPct val="150000"/>
              </a:lnSpc>
            </a:pPr>
            <a:r>
              <a:rPr lang="en-US" sz="2800" dirty="0">
                <a:latin typeface="Goudy Old Style" panose="02020502050305020303" pitchFamily="18" charset="0"/>
              </a:rPr>
              <a:t>First, there is no restriction on length of the control vector, which enables arbitrarily complex controls to be imposed on key use. </a:t>
            </a:r>
          </a:p>
          <a:p>
            <a:pPr lvl="1">
              <a:lnSpc>
                <a:spcPct val="150000"/>
              </a:lnSpc>
            </a:pPr>
            <a:r>
              <a:rPr lang="en-US" sz="2800" dirty="0">
                <a:latin typeface="Goudy Old Style" panose="02020502050305020303" pitchFamily="18" charset="0"/>
              </a:rPr>
              <a:t>Second, the control vector is available in clear form at all stages of operation. </a:t>
            </a:r>
          </a:p>
        </p:txBody>
      </p:sp>
    </p:spTree>
    <p:extLst>
      <p:ext uri="{BB962C8B-B14F-4D97-AF65-F5344CB8AC3E}">
        <p14:creationId xmlns:p14="http://schemas.microsoft.com/office/powerpoint/2010/main" val="358140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0ED7B6-508C-0C10-377B-573ED13379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4444"/>
            <a:ext cx="12192000" cy="6633556"/>
          </a:xfrm>
        </p:spPr>
      </p:pic>
    </p:spTree>
    <p:extLst>
      <p:ext uri="{BB962C8B-B14F-4D97-AF65-F5344CB8AC3E}">
        <p14:creationId xmlns:p14="http://schemas.microsoft.com/office/powerpoint/2010/main" val="128606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0CEEE-79DF-AD30-BCC4-84B27200C44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647C76-FDE8-D56C-2B97-3B947C6A8C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9505"/>
            <a:ext cx="12191999" cy="6621088"/>
          </a:xfrm>
        </p:spPr>
      </p:pic>
    </p:spTree>
    <p:extLst>
      <p:ext uri="{BB962C8B-B14F-4D97-AF65-F5344CB8AC3E}">
        <p14:creationId xmlns:p14="http://schemas.microsoft.com/office/powerpoint/2010/main" val="62001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9BFA-3055-853F-720F-27807AFBECC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3F1866-EB84-5FD5-5C9C-539D11EE39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
            <a:ext cx="12191999" cy="6970221"/>
          </a:xfrm>
        </p:spPr>
      </p:pic>
    </p:spTree>
    <p:extLst>
      <p:ext uri="{BB962C8B-B14F-4D97-AF65-F5344CB8AC3E}">
        <p14:creationId xmlns:p14="http://schemas.microsoft.com/office/powerpoint/2010/main" val="2044799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CC1A-8A46-91EA-7C8D-7440A297190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5357513-BD36-A869-9774-D2F4F805C2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1440"/>
            <a:ext cx="12192000" cy="6729153"/>
          </a:xfrm>
        </p:spPr>
      </p:pic>
    </p:spTree>
    <p:extLst>
      <p:ext uri="{BB962C8B-B14F-4D97-AF65-F5344CB8AC3E}">
        <p14:creationId xmlns:p14="http://schemas.microsoft.com/office/powerpoint/2010/main" val="140131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B95F48-A97C-FB5B-F5A2-11C3242FB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61519" cy="6749935"/>
          </a:xfrm>
        </p:spPr>
      </p:pic>
    </p:spTree>
    <p:extLst>
      <p:ext uri="{BB962C8B-B14F-4D97-AF65-F5344CB8AC3E}">
        <p14:creationId xmlns:p14="http://schemas.microsoft.com/office/powerpoint/2010/main" val="1525956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3AB5-28C3-173E-F2C0-5A4F4E6CFB3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68D4E4F-518C-B230-C71C-B96C8846C0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19" y="162098"/>
            <a:ext cx="11878887" cy="6733309"/>
          </a:xfrm>
        </p:spPr>
      </p:pic>
    </p:spTree>
    <p:extLst>
      <p:ext uri="{BB962C8B-B14F-4D97-AF65-F5344CB8AC3E}">
        <p14:creationId xmlns:p14="http://schemas.microsoft.com/office/powerpoint/2010/main" val="1770606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892A6-3961-28D3-9F55-5E4A155DBE4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26C0759-D9F2-E34F-ECD5-F3D60661D7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101" y="228600"/>
            <a:ext cx="11896899" cy="6629400"/>
          </a:xfrm>
        </p:spPr>
      </p:pic>
    </p:spTree>
    <p:extLst>
      <p:ext uri="{BB962C8B-B14F-4D97-AF65-F5344CB8AC3E}">
        <p14:creationId xmlns:p14="http://schemas.microsoft.com/office/powerpoint/2010/main" val="3453481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828</Words>
  <Application>Microsoft Office PowerPoint</Application>
  <PresentationFormat>Widescreen</PresentationFormat>
  <Paragraphs>46</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Goudy Old Style</vt:lpstr>
      <vt:lpstr>Wingdings</vt:lpstr>
      <vt:lpstr>Office Theme</vt:lpstr>
      <vt:lpstr>SYMMETRIC KEY DISTRIBUTION USING SYMMETRIC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Key Lifetime</vt:lpstr>
      <vt:lpstr>A Transparent Key Control Scheme</vt:lpstr>
      <vt:lpstr>A Transparent Key Control Scheme</vt:lpstr>
      <vt:lpstr>Controlling Key Usage</vt:lpstr>
      <vt:lpstr>Controlling Key Usage - tag</vt:lpstr>
      <vt:lpstr>Controlling Key Usage – tag_The drawbacks</vt:lpstr>
      <vt:lpstr>Controlling Key Usage – Control Vector</vt:lpstr>
      <vt:lpstr>Controlling Key Usage – Control Vector</vt:lpstr>
      <vt:lpstr>Controlling Key Usage – Control Vector Advantage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SYMMETRIC KEY DISTRIBUTION USING SYMMETRIC ENCRYPTION</dc:title>
  <dc:creator>Tuhinansu Pradhan</dc:creator>
  <cp:lastModifiedBy>Tuhinansu Pradhan</cp:lastModifiedBy>
  <cp:revision>1</cp:revision>
  <dcterms:created xsi:type="dcterms:W3CDTF">2022-07-24T16:21:57Z</dcterms:created>
  <dcterms:modified xsi:type="dcterms:W3CDTF">2022-07-24T17:22:41Z</dcterms:modified>
</cp:coreProperties>
</file>